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4" r:id="rId4"/>
    <p:sldId id="265" r:id="rId5"/>
    <p:sldId id="266" r:id="rId6"/>
    <p:sldId id="275" r:id="rId7"/>
    <p:sldId id="272" r:id="rId8"/>
    <p:sldId id="273" r:id="rId9"/>
    <p:sldId id="258" r:id="rId10"/>
    <p:sldId id="276" r:id="rId11"/>
    <p:sldId id="274" r:id="rId12"/>
    <p:sldId id="259" r:id="rId13"/>
    <p:sldId id="260" r:id="rId14"/>
    <p:sldId id="261" r:id="rId15"/>
    <p:sldId id="262" r:id="rId16"/>
  </p:sldIdLst>
  <p:sldSz cx="9144000" cy="6858000" type="screen4x3"/>
  <p:notesSz cx="6858000" cy="952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B06797-211B-412B-9D7C-30549C158B80}" v="1" dt="2022-02-17T10:07:46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792" autoAdjust="0"/>
  </p:normalViewPr>
  <p:slideViewPr>
    <p:cSldViewPr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6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740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ler" userId="f5ccad89-80ea-4353-a4f7-5e9427d58e5d" providerId="ADAL" clId="{6EB06797-211B-412B-9D7C-30549C158B80}"/>
    <pc:docChg chg="undo custSel addSld delSld modSld modShowInfo">
      <pc:chgData name="Sarah Zeller" userId="f5ccad89-80ea-4353-a4f7-5e9427d58e5d" providerId="ADAL" clId="{6EB06797-211B-412B-9D7C-30549C158B80}" dt="2022-02-17T16:31:25.148" v="2143" actId="20577"/>
      <pc:docMkLst>
        <pc:docMk/>
      </pc:docMkLst>
      <pc:sldChg chg="modSp mod">
        <pc:chgData name="Sarah Zeller" userId="f5ccad89-80ea-4353-a4f7-5e9427d58e5d" providerId="ADAL" clId="{6EB06797-211B-412B-9D7C-30549C158B80}" dt="2022-02-17T12:53:01.857" v="2024" actId="114"/>
        <pc:sldMkLst>
          <pc:docMk/>
          <pc:sldMk cId="3495584983" sldId="256"/>
        </pc:sldMkLst>
        <pc:spChg chg="mod">
          <ac:chgData name="Sarah Zeller" userId="f5ccad89-80ea-4353-a4f7-5e9427d58e5d" providerId="ADAL" clId="{6EB06797-211B-412B-9D7C-30549C158B80}" dt="2022-02-17T12:53:01.857" v="2024" actId="114"/>
          <ac:spMkLst>
            <pc:docMk/>
            <pc:sldMk cId="3495584983" sldId="256"/>
            <ac:spMk id="4" creationId="{00000000-0000-0000-0000-000000000000}"/>
          </ac:spMkLst>
        </pc:spChg>
      </pc:sldChg>
      <pc:sldChg chg="modSp mod modNotesTx">
        <pc:chgData name="Sarah Zeller" userId="f5ccad89-80ea-4353-a4f7-5e9427d58e5d" providerId="ADAL" clId="{6EB06797-211B-412B-9D7C-30549C158B80}" dt="2022-02-17T16:31:25.148" v="2143" actId="20577"/>
        <pc:sldMkLst>
          <pc:docMk/>
          <pc:sldMk cId="1687345022" sldId="258"/>
        </pc:sldMkLst>
        <pc:spChg chg="mod">
          <ac:chgData name="Sarah Zeller" userId="f5ccad89-80ea-4353-a4f7-5e9427d58e5d" providerId="ADAL" clId="{6EB06797-211B-412B-9D7C-30549C158B80}" dt="2022-02-17T13:32:30.245" v="2135" actId="27636"/>
          <ac:spMkLst>
            <pc:docMk/>
            <pc:sldMk cId="1687345022" sldId="258"/>
            <ac:spMk id="3" creationId="{00000000-0000-0000-0000-000000000000}"/>
          </ac:spMkLst>
        </pc:spChg>
      </pc:sldChg>
      <pc:sldChg chg="modSp mod">
        <pc:chgData name="Sarah Zeller" userId="f5ccad89-80ea-4353-a4f7-5e9427d58e5d" providerId="ADAL" clId="{6EB06797-211B-412B-9D7C-30549C158B80}" dt="2022-02-17T13:28:12.072" v="2039" actId="20577"/>
        <pc:sldMkLst>
          <pc:docMk/>
          <pc:sldMk cId="120140326" sldId="259"/>
        </pc:sldMkLst>
        <pc:spChg chg="mod">
          <ac:chgData name="Sarah Zeller" userId="f5ccad89-80ea-4353-a4f7-5e9427d58e5d" providerId="ADAL" clId="{6EB06797-211B-412B-9D7C-30549C158B80}" dt="2022-02-17T10:09:41.049" v="1603" actId="20577"/>
          <ac:spMkLst>
            <pc:docMk/>
            <pc:sldMk cId="120140326" sldId="259"/>
            <ac:spMk id="2" creationId="{00000000-0000-0000-0000-000000000000}"/>
          </ac:spMkLst>
        </pc:spChg>
        <pc:spChg chg="mod">
          <ac:chgData name="Sarah Zeller" userId="f5ccad89-80ea-4353-a4f7-5e9427d58e5d" providerId="ADAL" clId="{6EB06797-211B-412B-9D7C-30549C158B80}" dt="2022-02-17T13:28:12.072" v="2039" actId="20577"/>
          <ac:spMkLst>
            <pc:docMk/>
            <pc:sldMk cId="120140326" sldId="259"/>
            <ac:spMk id="3" creationId="{00000000-0000-0000-0000-000000000000}"/>
          </ac:spMkLst>
        </pc:spChg>
      </pc:sldChg>
      <pc:sldChg chg="modSp mod">
        <pc:chgData name="Sarah Zeller" userId="f5ccad89-80ea-4353-a4f7-5e9427d58e5d" providerId="ADAL" clId="{6EB06797-211B-412B-9D7C-30549C158B80}" dt="2022-02-17T10:09:45.002" v="1604" actId="20577"/>
        <pc:sldMkLst>
          <pc:docMk/>
          <pc:sldMk cId="2796185313" sldId="260"/>
        </pc:sldMkLst>
        <pc:spChg chg="mod">
          <ac:chgData name="Sarah Zeller" userId="f5ccad89-80ea-4353-a4f7-5e9427d58e5d" providerId="ADAL" clId="{6EB06797-211B-412B-9D7C-30549C158B80}" dt="2022-02-17T10:09:45.002" v="1604" actId="20577"/>
          <ac:spMkLst>
            <pc:docMk/>
            <pc:sldMk cId="2796185313" sldId="260"/>
            <ac:spMk id="2" creationId="{00000000-0000-0000-0000-000000000000}"/>
          </ac:spMkLst>
        </pc:spChg>
        <pc:spChg chg="mod">
          <ac:chgData name="Sarah Zeller" userId="f5ccad89-80ea-4353-a4f7-5e9427d58e5d" providerId="ADAL" clId="{6EB06797-211B-412B-9D7C-30549C158B80}" dt="2022-02-17T10:04:42.668" v="1291" actId="27636"/>
          <ac:spMkLst>
            <pc:docMk/>
            <pc:sldMk cId="2796185313" sldId="260"/>
            <ac:spMk id="3" creationId="{00000000-0000-0000-0000-000000000000}"/>
          </ac:spMkLst>
        </pc:spChg>
      </pc:sldChg>
      <pc:sldChg chg="modSp mod">
        <pc:chgData name="Sarah Zeller" userId="f5ccad89-80ea-4353-a4f7-5e9427d58e5d" providerId="ADAL" clId="{6EB06797-211B-412B-9D7C-30549C158B80}" dt="2022-02-17T10:05:02.881" v="1293" actId="27636"/>
        <pc:sldMkLst>
          <pc:docMk/>
          <pc:sldMk cId="1140237258" sldId="262"/>
        </pc:sldMkLst>
        <pc:spChg chg="mod">
          <ac:chgData name="Sarah Zeller" userId="f5ccad89-80ea-4353-a4f7-5e9427d58e5d" providerId="ADAL" clId="{6EB06797-211B-412B-9D7C-30549C158B80}" dt="2022-02-17T10:05:02.881" v="1293" actId="27636"/>
          <ac:spMkLst>
            <pc:docMk/>
            <pc:sldMk cId="1140237258" sldId="262"/>
            <ac:spMk id="3" creationId="{00000000-0000-0000-0000-000000000000}"/>
          </ac:spMkLst>
        </pc:spChg>
      </pc:sldChg>
      <pc:sldChg chg="del">
        <pc:chgData name="Sarah Zeller" userId="f5ccad89-80ea-4353-a4f7-5e9427d58e5d" providerId="ADAL" clId="{6EB06797-211B-412B-9D7C-30549C158B80}" dt="2022-02-17T12:48:04.509" v="2023" actId="2696"/>
        <pc:sldMkLst>
          <pc:docMk/>
          <pc:sldMk cId="15286154" sldId="270"/>
        </pc:sldMkLst>
      </pc:sldChg>
      <pc:sldChg chg="modSp mod">
        <pc:chgData name="Sarah Zeller" userId="f5ccad89-80ea-4353-a4f7-5e9427d58e5d" providerId="ADAL" clId="{6EB06797-211B-412B-9D7C-30549C158B80}" dt="2022-02-17T07:35:17.591" v="110" actId="20577"/>
        <pc:sldMkLst>
          <pc:docMk/>
          <pc:sldMk cId="533764598" sldId="272"/>
        </pc:sldMkLst>
        <pc:spChg chg="mod">
          <ac:chgData name="Sarah Zeller" userId="f5ccad89-80ea-4353-a4f7-5e9427d58e5d" providerId="ADAL" clId="{6EB06797-211B-412B-9D7C-30549C158B80}" dt="2022-02-17T07:35:17.591" v="110" actId="20577"/>
          <ac:spMkLst>
            <pc:docMk/>
            <pc:sldMk cId="533764598" sldId="272"/>
            <ac:spMk id="3" creationId="{00000000-0000-0000-0000-000000000000}"/>
          </ac:spMkLst>
        </pc:spChg>
      </pc:sldChg>
      <pc:sldChg chg="modSp mod modNotesTx">
        <pc:chgData name="Sarah Zeller" userId="f5ccad89-80ea-4353-a4f7-5e9427d58e5d" providerId="ADAL" clId="{6EB06797-211B-412B-9D7C-30549C158B80}" dt="2022-02-17T16:31:21.169" v="2142" actId="20577"/>
        <pc:sldMkLst>
          <pc:docMk/>
          <pc:sldMk cId="1960109552" sldId="273"/>
        </pc:sldMkLst>
        <pc:spChg chg="mod">
          <ac:chgData name="Sarah Zeller" userId="f5ccad89-80ea-4353-a4f7-5e9427d58e5d" providerId="ADAL" clId="{6EB06797-211B-412B-9D7C-30549C158B80}" dt="2022-02-17T12:41:48.739" v="1943" actId="20577"/>
          <ac:spMkLst>
            <pc:docMk/>
            <pc:sldMk cId="1960109552" sldId="273"/>
            <ac:spMk id="3" creationId="{00000000-0000-0000-0000-000000000000}"/>
          </ac:spMkLst>
        </pc:spChg>
      </pc:sldChg>
      <pc:sldChg chg="modSp mod modNotesTx">
        <pc:chgData name="Sarah Zeller" userId="f5ccad89-80ea-4353-a4f7-5e9427d58e5d" providerId="ADAL" clId="{6EB06797-211B-412B-9D7C-30549C158B80}" dt="2022-02-17T13:32:11.505" v="2133" actId="20577"/>
        <pc:sldMkLst>
          <pc:docMk/>
          <pc:sldMk cId="4081523855" sldId="274"/>
        </pc:sldMkLst>
        <pc:spChg chg="mod">
          <ac:chgData name="Sarah Zeller" userId="f5ccad89-80ea-4353-a4f7-5e9427d58e5d" providerId="ADAL" clId="{6EB06797-211B-412B-9D7C-30549C158B80}" dt="2022-02-17T10:09:30.545" v="1602" actId="20577"/>
          <ac:spMkLst>
            <pc:docMk/>
            <pc:sldMk cId="4081523855" sldId="274"/>
            <ac:spMk id="2" creationId="{00000000-0000-0000-0000-000000000000}"/>
          </ac:spMkLst>
        </pc:spChg>
        <pc:spChg chg="mod">
          <ac:chgData name="Sarah Zeller" userId="f5ccad89-80ea-4353-a4f7-5e9427d58e5d" providerId="ADAL" clId="{6EB06797-211B-412B-9D7C-30549C158B80}" dt="2022-02-17T13:32:11.505" v="2133" actId="20577"/>
          <ac:spMkLst>
            <pc:docMk/>
            <pc:sldMk cId="4081523855" sldId="274"/>
            <ac:spMk id="3" creationId="{00000000-0000-0000-0000-000000000000}"/>
          </ac:spMkLst>
        </pc:spChg>
      </pc:sldChg>
      <pc:sldChg chg="modSp add mod">
        <pc:chgData name="Sarah Zeller" userId="f5ccad89-80ea-4353-a4f7-5e9427d58e5d" providerId="ADAL" clId="{6EB06797-211B-412B-9D7C-30549C158B80}" dt="2022-02-17T12:26:42.597" v="1885" actId="20577"/>
        <pc:sldMkLst>
          <pc:docMk/>
          <pc:sldMk cId="2277133851" sldId="275"/>
        </pc:sldMkLst>
        <pc:spChg chg="mod">
          <ac:chgData name="Sarah Zeller" userId="f5ccad89-80ea-4353-a4f7-5e9427d58e5d" providerId="ADAL" clId="{6EB06797-211B-412B-9D7C-30549C158B80}" dt="2022-02-17T07:51:06.935" v="545" actId="20577"/>
          <ac:spMkLst>
            <pc:docMk/>
            <pc:sldMk cId="2277133851" sldId="275"/>
            <ac:spMk id="2" creationId="{00000000-0000-0000-0000-000000000000}"/>
          </ac:spMkLst>
        </pc:spChg>
        <pc:spChg chg="mod">
          <ac:chgData name="Sarah Zeller" userId="f5ccad89-80ea-4353-a4f7-5e9427d58e5d" providerId="ADAL" clId="{6EB06797-211B-412B-9D7C-30549C158B80}" dt="2022-02-17T12:26:42.597" v="1885" actId="20577"/>
          <ac:spMkLst>
            <pc:docMk/>
            <pc:sldMk cId="2277133851" sldId="275"/>
            <ac:spMk id="3" creationId="{00000000-0000-0000-0000-000000000000}"/>
          </ac:spMkLst>
        </pc:spChg>
      </pc:sldChg>
      <pc:sldChg chg="modSp add mod modNotesTx">
        <pc:chgData name="Sarah Zeller" userId="f5ccad89-80ea-4353-a4f7-5e9427d58e5d" providerId="ADAL" clId="{6EB06797-211B-412B-9D7C-30549C158B80}" dt="2022-02-17T13:32:35.371" v="2141" actId="27636"/>
        <pc:sldMkLst>
          <pc:docMk/>
          <pc:sldMk cId="1207785082" sldId="276"/>
        </pc:sldMkLst>
        <pc:spChg chg="mod">
          <ac:chgData name="Sarah Zeller" userId="f5ccad89-80ea-4353-a4f7-5e9427d58e5d" providerId="ADAL" clId="{6EB06797-211B-412B-9D7C-30549C158B80}" dt="2022-02-17T10:08:31.419" v="1553" actId="20577"/>
          <ac:spMkLst>
            <pc:docMk/>
            <pc:sldMk cId="1207785082" sldId="276"/>
            <ac:spMk id="2" creationId="{00000000-0000-0000-0000-000000000000}"/>
          </ac:spMkLst>
        </pc:spChg>
        <pc:spChg chg="mod">
          <ac:chgData name="Sarah Zeller" userId="f5ccad89-80ea-4353-a4f7-5e9427d58e5d" providerId="ADAL" clId="{6EB06797-211B-412B-9D7C-30549C158B80}" dt="2022-02-17T13:32:35.371" v="2141" actId="27636"/>
          <ac:spMkLst>
            <pc:docMk/>
            <pc:sldMk cId="1207785082" sldId="27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2F55F-26D5-4BBD-AED1-ED67CDB2FF1C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047097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047097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6DD33-2EA9-41A1-BF35-57B6BB00682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97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5257C-2D25-46CE-B9C9-84C07658A31C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0" y="714375"/>
            <a:ext cx="4762500" cy="357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524375"/>
            <a:ext cx="5486400" cy="4286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047097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047097"/>
            <a:ext cx="2971800" cy="476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2B2BD-041B-4044-A121-D873C2E56DB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522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899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025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498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682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998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682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2B2BD-041B-4044-A121-D873C2E56DB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576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B9D4-D6AF-479E-9EF7-CF1F9D79702E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83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0C27-D16C-4EB4-B479-DC8D3D2372F5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083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B0F-4225-4DEC-B66A-CDAEAB1AEC6D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46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378496" cy="365125"/>
          </a:xfrm>
        </p:spPr>
        <p:txBody>
          <a:bodyPr/>
          <a:lstStyle/>
          <a:p>
            <a:fld id="{0DA4C290-B498-4511-AA50-C1BA32BBD3A8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248472" cy="365125"/>
          </a:xfrm>
        </p:spPr>
        <p:txBody>
          <a:bodyPr/>
          <a:lstStyle/>
          <a:p>
            <a:r>
              <a:rPr lang="de-DE" dirty="0"/>
              <a:t>JUNO – Zentrum für Getrennt- und Alleinerziehende Wien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1</a:t>
            </a:r>
            <a:endParaRPr lang="en-GB" dirty="0"/>
          </a:p>
        </p:txBody>
      </p:sp>
      <p:pic>
        <p:nvPicPr>
          <p:cNvPr id="1026" name="Picture 2" descr="C:\Users\Ente\OneDrive\2 JUNO\Öffentlichkeitsarbeit\Logo\JUNO - Logo mit Transparenzen_pp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733256"/>
            <a:ext cx="1028512" cy="95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34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94203-8528-4A33-9A2D-5BAA349951CB}" type="datetime1">
              <a:rPr lang="en-GB" smtClean="0"/>
              <a:t>18/02/2022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27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0E050-A854-4CF1-9873-9BFA2951E744}" type="datetime1">
              <a:rPr lang="en-GB" smtClean="0"/>
              <a:t>18/02/2022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16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05E5-9BDD-4C11-8C92-E34F7BA4AC4D}" type="datetime1">
              <a:rPr lang="en-GB" smtClean="0"/>
              <a:t>18/02/2022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84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606D-9549-4C8E-A76E-AED029896C06}" type="datetime1">
              <a:rPr lang="en-GB" smtClean="0"/>
              <a:t>18/02/2022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54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5C184-140A-4556-8F0D-EB92383F3C85}" type="datetime1">
              <a:rPr lang="en-GB" smtClean="0"/>
              <a:t>18/02/2022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2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F1C6-2C85-4F3D-9F2F-60A517314355}" type="datetime1">
              <a:rPr lang="en-GB" smtClean="0"/>
              <a:t>18/02/2022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7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A156-7344-4C03-8E2C-8D3A70C0D6BD}" type="datetime1">
              <a:rPr lang="en-GB" smtClean="0"/>
              <a:t>18/02/2022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JUNO – Zentrum für Getrennt- und Alleinerziehende Wien</a:t>
            </a: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981C-825A-4DF6-979A-1430F6E540B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67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JUNO-Zentrum für Getrennt- und Alleinerziehende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6A42F-AFFD-4B45-BAD9-CFB329BC4ECD}" type="datetime1">
              <a:rPr lang="en-GB" smtClean="0"/>
              <a:t>18/02/2022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55776" y="6356350"/>
            <a:ext cx="3888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 dirty="0"/>
              <a:t>JUNO – Zentrum für Getrennt- und Alleinerziehende Wien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36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1400" kern="1200" baseline="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leinerziehen-juno.a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zeller@alleinerziehen-juno.a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1800199"/>
          </a:xfrm>
        </p:spPr>
        <p:txBody>
          <a:bodyPr>
            <a:normAutofit/>
          </a:bodyPr>
          <a:lstStyle/>
          <a:p>
            <a:r>
              <a:rPr lang="de-DE" b="1" dirty="0"/>
              <a:t>Wohnprojekte für Alleinerziehende </a:t>
            </a:r>
            <a:br>
              <a:rPr lang="de-DE" b="1" dirty="0"/>
            </a:br>
            <a:r>
              <a:rPr lang="de-DE" b="1" dirty="0"/>
              <a:t>in Wien</a:t>
            </a:r>
            <a:endParaRPr lang="en-GB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7776864" cy="2135088"/>
          </a:xfrm>
        </p:spPr>
        <p:txBody>
          <a:bodyPr>
            <a:normAutofit/>
          </a:bodyPr>
          <a:lstStyle/>
          <a:p>
            <a:pPr algn="l"/>
            <a:r>
              <a:rPr lang="de-DE" sz="2400" b="1" i="1" dirty="0"/>
              <a:t>JUNO – Zentrum für Getrennt- und Alleinerziehende</a:t>
            </a:r>
          </a:p>
          <a:p>
            <a:pPr algn="l"/>
            <a:r>
              <a:rPr lang="de-DE" sz="2400" i="1" dirty="0"/>
              <a:t>Bloch-Bauer-Promenade 20/5, 1100 Wien</a:t>
            </a:r>
          </a:p>
          <a:p>
            <a:pPr algn="l"/>
            <a:r>
              <a:rPr lang="de-DE" sz="2400" i="1" dirty="0">
                <a:hlinkClick r:id="rId3"/>
              </a:rPr>
              <a:t>www.alleinerziehen-juno.at</a:t>
            </a:r>
            <a:endParaRPr lang="de-DE" sz="2400" i="1" dirty="0"/>
          </a:p>
          <a:p>
            <a:pPr algn="l"/>
            <a:r>
              <a:rPr lang="de-DE" sz="2400" i="1" dirty="0"/>
              <a:t>office@alleinerziehen-juno.at</a:t>
            </a:r>
            <a:endParaRPr lang="en-GB" sz="2400" i="1" dirty="0"/>
          </a:p>
        </p:txBody>
      </p:sp>
      <p:pic>
        <p:nvPicPr>
          <p:cNvPr id="2050" name="Picture 2" descr="C:\Users\Ente\OneDrive\2 JUNO\Öffentlichkeitsarbeit\Logo\JUNO - Logo mit Transparenzen_p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293096"/>
            <a:ext cx="1961577" cy="181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395536" y="260648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17.2.2022 Fachgespräch</a:t>
            </a:r>
            <a:r>
              <a:rPr lang="de-DE" i="1" dirty="0"/>
              <a:t> Alleinerziehende und Wohnen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584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JUNO-Wohnprojekte II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r>
              <a:rPr lang="de-DE" dirty="0"/>
              <a:t>Früher auch WGs, heute zwei Clusterwohnungen (keine Hauptmietverträge möglich)</a:t>
            </a:r>
          </a:p>
          <a:p>
            <a:r>
              <a:rPr lang="de-DE" dirty="0"/>
              <a:t>In allen Projekten Gemeinschaftsräume (z.B. Gemeinschaftsküche, Kinderspielraum) und Gemeinschaftsflächen (z.B. Spielplätze, Dachterrassen, Urban </a:t>
            </a:r>
            <a:r>
              <a:rPr lang="de-DE" dirty="0" err="1"/>
              <a:t>Gardening</a:t>
            </a:r>
            <a:r>
              <a:rPr lang="de-DE" dirty="0"/>
              <a:t>)</a:t>
            </a:r>
          </a:p>
          <a:p>
            <a:r>
              <a:rPr lang="de-DE" dirty="0"/>
              <a:t>Besiedelungsbegleitung zur Aneignung der Gemeinschaftsräume und Community Building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8A75-16F3-4B86-9350-28003703337D}" type="slidenum">
              <a:rPr lang="de-DE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785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JUNO-Wohnprojekte III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r>
              <a:rPr lang="de-DE" dirty="0"/>
              <a:t>Unsere Aufgabe: Mitentwicklung der Projekte, Schnittstelle, Platzhalterin, Wohnbegleitung der AE, Wiedervergabe der Wohnungen </a:t>
            </a:r>
          </a:p>
          <a:p>
            <a:r>
              <a:rPr lang="de-DE" dirty="0"/>
              <a:t>Wohnungsreservierung auch nach sozialen Kriterien</a:t>
            </a:r>
          </a:p>
          <a:p>
            <a:r>
              <a:rPr lang="de-DE" dirty="0"/>
              <a:t>Meist 10-30 % der Gesamtzahl der Wohnungen für AE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8A75-16F3-4B86-9350-28003703337D}" type="slidenum">
              <a:rPr lang="de-DE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523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JUNO- Wohnprojekte IV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/>
              <a:t>Ablauf der Kooperation:</a:t>
            </a:r>
          </a:p>
          <a:p>
            <a:pPr marL="514350" indent="-514350">
              <a:buAutoNum type="arabicPeriod"/>
            </a:pPr>
            <a:r>
              <a:rPr lang="de-DE" dirty="0"/>
              <a:t>So früh wie möglich: </a:t>
            </a:r>
            <a:r>
              <a:rPr lang="de-DE" u="sng" dirty="0"/>
              <a:t>Mitentwicklung des Projekts</a:t>
            </a:r>
            <a:r>
              <a:rPr lang="de-DE" dirty="0"/>
              <a:t>. Betrifft Grundrisse, Wohnungsmix, Gemeinschaftsräume, soziales Konzept. Fixes Wohnungskontingent für JUNO.</a:t>
            </a:r>
          </a:p>
          <a:p>
            <a:pPr marL="514350" indent="-514350">
              <a:buAutoNum type="arabicPeriod"/>
            </a:pPr>
            <a:r>
              <a:rPr lang="de-DE" dirty="0"/>
              <a:t>Ca. 6 Monate vor Einzug: </a:t>
            </a:r>
            <a:r>
              <a:rPr lang="de-DE" u="sng" dirty="0"/>
              <a:t>Wohnungsreservierung</a:t>
            </a:r>
            <a:r>
              <a:rPr lang="de-DE" dirty="0"/>
              <a:t>. Information, Vernetzung, Beratung und Auswahl der Wohnungsinteressent*innen.</a:t>
            </a:r>
          </a:p>
          <a:p>
            <a:pPr marL="514350" indent="-514350">
              <a:buAutoNum type="arabicPeriod"/>
            </a:pPr>
            <a:r>
              <a:rPr lang="de-DE" dirty="0"/>
              <a:t>Nach Bezug: </a:t>
            </a:r>
            <a:r>
              <a:rPr lang="de-DE" u="sng" dirty="0"/>
              <a:t>Wohnbegleitung</a:t>
            </a:r>
            <a:r>
              <a:rPr lang="de-DE" dirty="0"/>
              <a:t> im Rahmen der Möglichkeiten.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00F3-30E9-461C-8C6E-2C14B35D4DEF}" type="slidenum">
              <a:rPr lang="de-DE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140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JUNO-Wohnprojekte V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u="sng" dirty="0"/>
              <a:t>Ich-Du-Wir Plus</a:t>
            </a:r>
          </a:p>
          <a:p>
            <a:pPr marL="0" indent="0">
              <a:buNone/>
            </a:pPr>
            <a:r>
              <a:rPr lang="de-DE" dirty="0"/>
              <a:t>Besiedelung 2016; 2 Wohngemeinschaften zu Beginn, mittlerweile 2 Ein-Eltern Familien mit 3 Kindern</a:t>
            </a:r>
          </a:p>
          <a:p>
            <a:pPr marL="0" indent="0">
              <a:buNone/>
            </a:pPr>
            <a:r>
              <a:rPr lang="de-DE" u="sng" dirty="0"/>
              <a:t>Neu </a:t>
            </a:r>
            <a:r>
              <a:rPr lang="de-DE" u="sng" dirty="0" err="1"/>
              <a:t>Leopoldau</a:t>
            </a:r>
            <a:endParaRPr lang="de-DE" u="sng" dirty="0"/>
          </a:p>
          <a:p>
            <a:pPr marL="0" indent="0">
              <a:buNone/>
            </a:pPr>
            <a:r>
              <a:rPr lang="de-DE" dirty="0"/>
              <a:t>Besiedelung 2019; 11 Wohnungen</a:t>
            </a:r>
          </a:p>
          <a:p>
            <a:pPr marL="0" indent="0">
              <a:buNone/>
            </a:pPr>
            <a:r>
              <a:rPr lang="de-DE" u="sng" dirty="0"/>
              <a:t>Wohn.syn.21</a:t>
            </a:r>
          </a:p>
          <a:p>
            <a:pPr marL="0" indent="0">
              <a:buNone/>
            </a:pPr>
            <a:r>
              <a:rPr lang="de-DE" dirty="0"/>
              <a:t>Besiedelung 2020; 13 Wohnungen</a:t>
            </a:r>
          </a:p>
          <a:p>
            <a:pPr marL="0" indent="0">
              <a:buNone/>
            </a:pPr>
            <a:r>
              <a:rPr lang="de-DE" u="sng" dirty="0" err="1"/>
              <a:t>Kolok-as</a:t>
            </a:r>
            <a:endParaRPr lang="de-DE" u="sng" dirty="0"/>
          </a:p>
          <a:p>
            <a:pPr marL="0" indent="0">
              <a:buNone/>
            </a:pPr>
            <a:r>
              <a:rPr lang="de-DE" dirty="0"/>
              <a:t>Besiedelung 2021; 4 Wohnungen, Generationenwohnen</a:t>
            </a:r>
          </a:p>
          <a:p>
            <a:pPr marL="0" indent="0">
              <a:buNone/>
            </a:pPr>
            <a:r>
              <a:rPr lang="de-DE" u="sng" dirty="0"/>
              <a:t>Wo(h)</a:t>
            </a:r>
            <a:r>
              <a:rPr lang="de-DE" u="sng" dirty="0" err="1"/>
              <a:t>lfühlen</a:t>
            </a:r>
            <a:endParaRPr lang="de-DE" u="sng" dirty="0"/>
          </a:p>
          <a:p>
            <a:pPr marL="0" indent="0">
              <a:buNone/>
            </a:pPr>
            <a:r>
              <a:rPr lang="de-DE" dirty="0"/>
              <a:t>Besiedelung 2023, 13 Wohnungen</a:t>
            </a:r>
          </a:p>
          <a:p>
            <a:pPr marL="0" indent="0">
              <a:buNone/>
            </a:pPr>
            <a:r>
              <a:rPr lang="de-DE" u="sng" dirty="0"/>
              <a:t>Käthes Grätzel</a:t>
            </a:r>
          </a:p>
          <a:p>
            <a:pPr marL="0" indent="0">
              <a:buNone/>
            </a:pPr>
            <a:r>
              <a:rPr lang="de-DE" dirty="0"/>
              <a:t>Besiedelung 2022, 15 Wohnungen</a:t>
            </a:r>
          </a:p>
          <a:p>
            <a:pPr marL="0" indent="0">
              <a:buNone/>
            </a:pPr>
            <a:r>
              <a:rPr lang="de-DE" u="sng" dirty="0"/>
              <a:t>Wientalterrassen</a:t>
            </a:r>
          </a:p>
          <a:p>
            <a:pPr marL="0" indent="0">
              <a:buNone/>
            </a:pPr>
            <a:r>
              <a:rPr lang="de-DE" dirty="0"/>
              <a:t>Besiedelung 2022, 2 Clusterwohnungen à 4 Wohnplätze</a:t>
            </a:r>
            <a:endParaRPr lang="en-GB" u="sng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8E64-2476-409C-B1F7-36D6838FED68}" type="slidenum">
              <a:rPr lang="de-DE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185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Aussichten der JUNO-Wohnprojekte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Aktuell 13 weitere Wohnprojekte in Entwicklungsphase</a:t>
            </a:r>
          </a:p>
          <a:p>
            <a:r>
              <a:rPr lang="de-DE" dirty="0"/>
              <a:t>Bis 2024 voraussichtlich insgesamt 270 JUNO-Wohnungen in Wien</a:t>
            </a:r>
          </a:p>
          <a:p>
            <a:r>
              <a:rPr lang="de-DE" dirty="0"/>
              <a:t>Evaluierung der ersten 3-4 besiedelten Projekte geplant</a:t>
            </a:r>
          </a:p>
          <a:p>
            <a:r>
              <a:rPr lang="de-DE" dirty="0"/>
              <a:t>Aktuell Entwicklung der „Exportierbarkeit“ des Konzepts in anderen Bundesländern und Deutschland</a:t>
            </a:r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21D3-AC86-42F1-A589-42BABAC902B9}" type="slidenum">
              <a:rPr lang="de-DE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388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r>
              <a:rPr lang="de-DE" b="1" dirty="0"/>
              <a:t>Vielen Dank für Ihre Aufmerksamkeit!</a:t>
            </a:r>
            <a:endParaRPr lang="en-GB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Mag. Sarah Zeller</a:t>
            </a:r>
          </a:p>
          <a:p>
            <a:pPr marL="0" indent="0">
              <a:buNone/>
            </a:pPr>
            <a:r>
              <a:rPr lang="de-DE" dirty="0"/>
              <a:t>Leitung JUNO</a:t>
            </a:r>
          </a:p>
          <a:p>
            <a:pPr marL="0" indent="0">
              <a:buNone/>
            </a:pPr>
            <a:r>
              <a:rPr lang="de-DE" dirty="0">
                <a:hlinkClick r:id="rId2"/>
              </a:rPr>
              <a:t>zeller@alleinerziehen-juno.at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en-GB" sz="2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EB9D4-76C1-4489-AB20-D6416985D17B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237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JUNO – Zentrum für Getrennt- und Alleinerziehende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lnSpcReduction="10000"/>
          </a:bodyPr>
          <a:lstStyle/>
          <a:p>
            <a:r>
              <a:rPr lang="de-DE" dirty="0"/>
              <a:t>Arbeitsbereiche: 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/>
              <a:t>Beratung (Sozialberatung, psychologische     </a:t>
            </a:r>
          </a:p>
          <a:p>
            <a:pPr marL="0" indent="0">
              <a:buNone/>
            </a:pPr>
            <a:r>
              <a:rPr lang="de-DE" dirty="0"/>
              <a:t>    Beratung, Orientierungsberatung,   </a:t>
            </a:r>
          </a:p>
          <a:p>
            <a:pPr marL="0" indent="0">
              <a:buNone/>
            </a:pPr>
            <a:r>
              <a:rPr lang="de-DE" dirty="0"/>
              <a:t>    Elternmoderation)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</a:t>
            </a:r>
            <a:r>
              <a:rPr lang="de-DE" dirty="0"/>
              <a:t> Wohnen (Wohnprojekte, WG-Börse, Studien)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 </a:t>
            </a:r>
            <a:r>
              <a:rPr lang="de-DE" dirty="0"/>
              <a:t>Workshops und offene Treffen (versch.  </a:t>
            </a:r>
          </a:p>
          <a:p>
            <a:pPr marL="0" indent="0">
              <a:buNone/>
            </a:pPr>
            <a:r>
              <a:rPr lang="de-DE" dirty="0"/>
              <a:t>    Themen)</a:t>
            </a:r>
          </a:p>
          <a:p>
            <a:r>
              <a:rPr lang="de-DE" dirty="0"/>
              <a:t>Zielgruppe: getrennte Eltern in Wien</a:t>
            </a:r>
          </a:p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905A-29E7-4D1F-82D0-A19D04732E4D}" type="slidenum">
              <a:rPr lang="de-DE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57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Alleinerziehende in Wien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30.100 Alleinerziehende in Wien mit Kindern unter 15 Jahren</a:t>
            </a:r>
          </a:p>
          <a:p>
            <a:r>
              <a:rPr lang="de-DE" dirty="0"/>
              <a:t>21% der AE in Wien waren schon einmal von Wohnungslosigkeit betroffen oder bedroht. Je geringer das Einkommen, desto höher diese Gefahr (Studie JUNO 2019)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1BD9-0C88-4C5F-8F06-1DF6DA4791F9}" type="slidenum">
              <a:rPr lang="de-DE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159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/>
          <a:lstStyle/>
          <a:p>
            <a:r>
              <a:rPr lang="de-DE" dirty="0"/>
              <a:t>Wohnsituation und Wohnbedürfnisse von Alleinerziehenden in Wien 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Studie im Auftrag der MA50 der Stadt Wien (2019)</a:t>
            </a:r>
          </a:p>
          <a:p>
            <a:pPr marL="0" indent="0">
              <a:buNone/>
            </a:pPr>
            <a:r>
              <a:rPr lang="de-DE" u="sng" dirty="0"/>
              <a:t>Wohnkosten </a:t>
            </a:r>
            <a:r>
              <a:rPr lang="de-DE" sz="2000" dirty="0"/>
              <a:t>(Miete inkl. BK, Steuern, Energiekosten)</a:t>
            </a:r>
            <a:endParaRPr lang="de-DE" dirty="0"/>
          </a:p>
          <a:p>
            <a:r>
              <a:rPr lang="de-DE" dirty="0"/>
              <a:t>AE geben mehr für Wohnen aus als sie sich gut leisten können</a:t>
            </a:r>
          </a:p>
          <a:p>
            <a:r>
              <a:rPr lang="de-DE" dirty="0"/>
              <a:t>Nur 27% geben weniger als 30% ihres monatlichen Haushaltseinkommens für Wohnen aus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13055-17EE-4239-A1C2-A9C95AB3681B}" type="slidenum">
              <a:rPr lang="de-DE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230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/>
          <a:lstStyle/>
          <a:p>
            <a:r>
              <a:rPr lang="de-DE" dirty="0"/>
              <a:t>Wohnsituation und Wohnbedürfnisse von Alleinerziehenden in Wien II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u="sng" dirty="0"/>
              <a:t>Zimmerzahl:</a:t>
            </a:r>
          </a:p>
          <a:p>
            <a:r>
              <a:rPr lang="de-DE" dirty="0"/>
              <a:t>Mangel an leistbaren 4-Zimmer Wohnungen</a:t>
            </a:r>
          </a:p>
          <a:p>
            <a:r>
              <a:rPr lang="de-DE" dirty="0"/>
              <a:t>Ca. 30% der AE fehlt mindestens 1 Zimmer in der Wohnung</a:t>
            </a:r>
          </a:p>
          <a:p>
            <a:r>
              <a:rPr lang="de-DE" dirty="0"/>
              <a:t>Folgen: </a:t>
            </a:r>
          </a:p>
          <a:p>
            <a:pPr>
              <a:buFont typeface="Wingdings"/>
              <a:buChar char="à"/>
            </a:pPr>
            <a:r>
              <a:rPr lang="de-DE" dirty="0"/>
              <a:t>in 29% der Ein-Eltern Familien haben Kinder kein eigenes Zimmer</a:t>
            </a:r>
          </a:p>
          <a:p>
            <a:pPr>
              <a:buFont typeface="Wingdings"/>
              <a:buChar char="à"/>
            </a:pPr>
            <a:r>
              <a:rPr lang="de-DE" dirty="0"/>
              <a:t>35% der AE haben kein eigenes Schlafzimmer, das nicht das Wohnzimmer ist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D2C0-9147-4E18-B69C-FD347F39E29A}" type="slidenum">
              <a:rPr lang="de-DE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3105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/>
          <a:lstStyle/>
          <a:p>
            <a:r>
              <a:rPr lang="de-DE" dirty="0"/>
              <a:t>Wohnsituation und Wohnbedürfnisse von Alleinerziehenden in Wien III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/>
              <a:t>Gemeinschaftliches Wohnen:</a:t>
            </a:r>
          </a:p>
          <a:p>
            <a:pPr marL="0" indent="0">
              <a:buNone/>
            </a:pPr>
            <a:r>
              <a:rPr lang="de-DE" dirty="0"/>
              <a:t>Je gemeinschaftlicher eine Wohnform ist, desto weniger spricht sie Alleinerziehende an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 Wohngemeinschaften sprechen 23% an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 Clusterwohnungen sprechen 47% an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 „normale“ Wohnungen mit Gemeinschaftsräumen und AE-Schwerpunkt sprechen 67% an</a:t>
            </a:r>
          </a:p>
          <a:p>
            <a:pPr>
              <a:buFont typeface="Wingdings" panose="05000000000000000000" pitchFamily="2" charset="2"/>
              <a:buChar char="à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D2C0-9147-4E18-B69C-FD347F39E29A}" type="slidenum">
              <a:rPr lang="de-DE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133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Sozialer Wohnbau in Wien 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2800" u="sng" baseline="0" dirty="0"/>
              <a:t>Kommunaler Wohnbau </a:t>
            </a:r>
          </a:p>
          <a:p>
            <a:pPr marL="0" indent="0">
              <a:buNone/>
            </a:pPr>
            <a:r>
              <a:rPr lang="de-DE" sz="2800" baseline="0" dirty="0"/>
              <a:t>= Gemeindebau, in Besitz der Stadt Wien</a:t>
            </a:r>
          </a:p>
          <a:p>
            <a:r>
              <a:rPr lang="de-DE" sz="2800" baseline="0" dirty="0"/>
              <a:t>Keine Einmalzahlungen bei Einzug</a:t>
            </a:r>
          </a:p>
          <a:p>
            <a:r>
              <a:rPr lang="de-DE" sz="2800" baseline="0" dirty="0"/>
              <a:t>Günstig &amp; unbefristet</a:t>
            </a:r>
          </a:p>
          <a:p>
            <a:pPr marL="0" indent="0">
              <a:buNone/>
            </a:pPr>
            <a:r>
              <a:rPr lang="de-DE" sz="2800" u="sng" dirty="0"/>
              <a:t>Geförderter Wohnbau </a:t>
            </a:r>
          </a:p>
          <a:p>
            <a:pPr marL="0" indent="0">
              <a:buNone/>
            </a:pPr>
            <a:r>
              <a:rPr lang="de-DE" sz="2800" dirty="0"/>
              <a:t>= Genossenschaftswohnungen, in Besitz der Bauträger</a:t>
            </a:r>
          </a:p>
          <a:p>
            <a:r>
              <a:rPr lang="de-DE" sz="2800" baseline="0" dirty="0" err="1"/>
              <a:t>public</a:t>
            </a:r>
            <a:r>
              <a:rPr lang="de-DE" sz="2800" baseline="0" dirty="0"/>
              <a:t> private </a:t>
            </a:r>
            <a:r>
              <a:rPr lang="de-DE" sz="2800" baseline="0" dirty="0" err="1"/>
              <a:t>partnership</a:t>
            </a:r>
            <a:r>
              <a:rPr lang="de-DE" sz="2800" baseline="0" dirty="0"/>
              <a:t> zwischen Stadt Wien und Bauträgern</a:t>
            </a:r>
          </a:p>
          <a:p>
            <a:r>
              <a:rPr lang="de-DE" sz="2800" dirty="0"/>
              <a:t>Unbefristet &amp; teils günstig</a:t>
            </a:r>
          </a:p>
          <a:p>
            <a:r>
              <a:rPr lang="de-DE" sz="2800" baseline="0" dirty="0"/>
              <a:t>Einmalzahlungen bei Einzug</a:t>
            </a:r>
            <a:r>
              <a:rPr lang="de-DE" sz="2800" dirty="0"/>
              <a:t> in unterschiedlicher Höhe (Finanzierungsanteil)</a:t>
            </a:r>
            <a:endParaRPr lang="de-DE" sz="2800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4F3C-56DE-45CB-A309-C4FE3E6017CE}" type="slidenum">
              <a:rPr lang="de-DE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764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Sozialer Wohnbau in Wien II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Bei beiden Schienen: </a:t>
            </a:r>
          </a:p>
          <a:p>
            <a:r>
              <a:rPr lang="de-DE" dirty="0" err="1">
                <a:sym typeface="Wingdings" panose="05000000000000000000" pitchFamily="2" charset="2"/>
              </a:rPr>
              <a:t>großteils</a:t>
            </a:r>
            <a:r>
              <a:rPr lang="de-DE" dirty="0">
                <a:sym typeface="Wingdings" panose="05000000000000000000" pitchFamily="2" charset="2"/>
              </a:rPr>
              <a:t> jahrelange Wartezeiten</a:t>
            </a:r>
          </a:p>
          <a:p>
            <a:r>
              <a:rPr lang="de-DE" dirty="0">
                <a:sym typeface="Wingdings" panose="05000000000000000000" pitchFamily="2" charset="2"/>
              </a:rPr>
              <a:t>ressourcenintensiver Prozess (Bürokratie, Zeit)</a:t>
            </a:r>
          </a:p>
          <a:p>
            <a:r>
              <a:rPr lang="de-DE" dirty="0">
                <a:sym typeface="Wingdings" panose="05000000000000000000" pitchFamily="2" charset="2"/>
              </a:rPr>
              <a:t>seit kurzem Vorreihung von Alleinerziehenden ohne eigenen Hauptmietvertrag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 err="1">
                <a:sym typeface="Wingdings" panose="05000000000000000000" pitchFamily="2" charset="2"/>
              </a:rPr>
              <a:t>Sozialer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Wohnbau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als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fördernde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Struktur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CA7C-7838-4DFF-81ED-38D7588CF9BC}" type="slidenum">
              <a:rPr lang="de-DE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010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JUNO-Wohnprojekte I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751"/>
            <a:ext cx="8229600" cy="4968553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Start bei günstiger (politischer) Themenkonjunktur: Alleinerziehende &amp; ihre Wohnsituation</a:t>
            </a:r>
          </a:p>
          <a:p>
            <a:r>
              <a:rPr lang="de-DE" dirty="0"/>
              <a:t>Kooperationen mit gemeinnützigen Bauträgern im geförderten Wohnbau (Neubau)</a:t>
            </a:r>
          </a:p>
          <a:p>
            <a:r>
              <a:rPr lang="de-DE" dirty="0"/>
              <a:t>Grundidee: Leistbares und gemeinschaftliches Wohnen für Alleinerziehende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Gemeinschaft als Ressource und Herausforderung</a:t>
            </a:r>
            <a:endParaRPr lang="de-DE" dirty="0"/>
          </a:p>
          <a:p>
            <a:r>
              <a:rPr lang="de-DE" dirty="0"/>
              <a:t>Überwiegend „normale“ Wohnungen mit unbefristeten Hauptmietverträgen, auch Wohnungsverbünde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8A75-16F3-4B86-9350-28003703337D}" type="slidenum">
              <a:rPr lang="de-DE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734502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</Words>
  <Application>Microsoft Office PowerPoint</Application>
  <PresentationFormat>Bildschirmpräsentation (4:3)</PresentationFormat>
  <Paragraphs>125</Paragraphs>
  <Slides>15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Larissa</vt:lpstr>
      <vt:lpstr>Wohnprojekte für Alleinerziehende  in Wien</vt:lpstr>
      <vt:lpstr>JUNO – Zentrum für Getrennt- und Alleinerziehende </vt:lpstr>
      <vt:lpstr>Alleinerziehende in Wien</vt:lpstr>
      <vt:lpstr>Wohnsituation und Wohnbedürfnisse von Alleinerziehenden in Wien I</vt:lpstr>
      <vt:lpstr>Wohnsituation und Wohnbedürfnisse von Alleinerziehenden in Wien II</vt:lpstr>
      <vt:lpstr>Wohnsituation und Wohnbedürfnisse von Alleinerziehenden in Wien III</vt:lpstr>
      <vt:lpstr>Sozialer Wohnbau in Wien I</vt:lpstr>
      <vt:lpstr>Sozialer Wohnbau in Wien II</vt:lpstr>
      <vt:lpstr>JUNO-Wohnprojekte I</vt:lpstr>
      <vt:lpstr>JUNO-Wohnprojekte II</vt:lpstr>
      <vt:lpstr>JUNO-Wohnprojekte III</vt:lpstr>
      <vt:lpstr>JUNO- Wohnprojekte IV</vt:lpstr>
      <vt:lpstr>JUNO-Wohnprojekte V</vt:lpstr>
      <vt:lpstr>Aussichten der JUNO-Wohnprojekte</vt:lpstr>
      <vt:lpstr>Vielen Dank für Ihre Aufmerksamkeit!</vt:lpstr>
    </vt:vector>
  </TitlesOfParts>
  <Company>MyCompany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Wohnbedürfnisse von Alleinerziehenden und Möglichkeiten im städtischen Wohnbau</dc:title>
  <dc:creator>Customer</dc:creator>
  <cp:lastModifiedBy>Lauble Edith</cp:lastModifiedBy>
  <cp:revision>78</cp:revision>
  <cp:lastPrinted>2022-02-17T10:19:36Z</cp:lastPrinted>
  <dcterms:created xsi:type="dcterms:W3CDTF">2019-11-28T09:35:23Z</dcterms:created>
  <dcterms:modified xsi:type="dcterms:W3CDTF">2022-02-18T10:44:27Z</dcterms:modified>
</cp:coreProperties>
</file>